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9144000"/>
  <p:notesSz cx="7010400" cy="923607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01025" y="4387125"/>
            <a:ext cx="5608300" cy="415622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 name="Shape 35"/>
        <p:cNvGrpSpPr/>
        <p:nvPr/>
      </p:nvGrpSpPr>
      <p:grpSpPr>
        <a:xfrm>
          <a:off x="0" y="0"/>
          <a:ext cx="0" cy="0"/>
          <a:chOff x="0" y="0"/>
          <a:chExt cx="0" cy="0"/>
        </a:xfrm>
      </p:grpSpPr>
      <p:sp>
        <p:nvSpPr>
          <p:cNvPr id="36" name="Google Shape;36;p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 name="Google Shape;37;p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rPr b="1" i="0" lang="en-US" sz="1200">
                <a:solidFill>
                  <a:schemeClr val="dk1"/>
                </a:solidFill>
                <a:latin typeface="Times New Roman"/>
                <a:ea typeface="Times New Roman"/>
                <a:cs typeface="Times New Roman"/>
                <a:sym typeface="Times New Roman"/>
              </a:rPr>
              <a:t>Lesson Objective</a:t>
            </a:r>
            <a:endParaRPr/>
          </a:p>
          <a:p>
            <a:pPr indent="0" lvl="0" marL="0" rtl="0" algn="l">
              <a:spcBef>
                <a:spcPts val="360"/>
              </a:spcBef>
              <a:spcAft>
                <a:spcPts val="0"/>
              </a:spcAft>
              <a:buNone/>
            </a:pPr>
            <a:r>
              <a:rPr b="0" i="0" lang="en-US" sz="1200">
                <a:solidFill>
                  <a:schemeClr val="dk1"/>
                </a:solidFill>
                <a:latin typeface="Times New Roman"/>
                <a:ea typeface="Times New Roman"/>
                <a:cs typeface="Times New Roman"/>
                <a:sym typeface="Times New Roman"/>
              </a:rPr>
              <a:t>Model the flow of matter and energy through biogeochemical cycles, and analyze the impacts of human activities on these cycles.</a:t>
            </a:r>
            <a:endParaRPr/>
          </a:p>
          <a:p>
            <a:pPr indent="0" lvl="0" marL="0" rtl="0" algn="l">
              <a:spcBef>
                <a:spcPts val="360"/>
              </a:spcBef>
              <a:spcAft>
                <a:spcPts val="0"/>
              </a:spcAft>
              <a:buNone/>
            </a:pPr>
            <a:r>
              <a:t/>
            </a:r>
            <a:endParaRPr b="0" i="0" sz="1200">
              <a:solidFill>
                <a:schemeClr val="dk1"/>
              </a:solidFill>
              <a:latin typeface="Times New Roman"/>
              <a:ea typeface="Times New Roman"/>
              <a:cs typeface="Times New Roman"/>
              <a:sym typeface="Times New Roman"/>
            </a:endParaRPr>
          </a:p>
        </p:txBody>
      </p:sp>
      <p:sp>
        <p:nvSpPr>
          <p:cNvPr id="38" name="Google Shape;38;p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9" name="Google Shape;39;p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6" name="Google Shape;136;p1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37" name="Google Shape;137;p1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38" name="Google Shape;138;p1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8" name="Google Shape;148;p1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49" name="Google Shape;149;p1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50" name="Google Shape;150;p1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7: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0" name="Google Shape;160;p17: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61" name="Google Shape;161;p17: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62" name="Google Shape;162;p17: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8:notes"/>
          <p:cNvSpPr txBox="1"/>
          <p:nvPr>
            <p:ph idx="1" type="body"/>
          </p:nvPr>
        </p:nvSpPr>
        <p:spPr>
          <a:xfrm>
            <a:off x="701025" y="4387125"/>
            <a:ext cx="5608300" cy="415622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notes"/>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 name="Google Shape;44;p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45" name="Google Shape;45;p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46" name="Google Shape;46;p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56" name="Google Shape;56;p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57" name="Google Shape;57;p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58" name="Google Shape;58;p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67" name="Google Shape;67;p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68" name="Google Shape;68;p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69" name="Google Shape;69;p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7: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78" name="Google Shape;78;p7: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79" name="Google Shape;79;p7: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80" name="Google Shape;80;p7: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10: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88" name="Google Shape;88;p10: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89" name="Google Shape;89;p10: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90" name="Google Shape;90;p10: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11: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0" name="Google Shape;100;p11: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01" name="Google Shape;101;p11: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02" name="Google Shape;102;p11: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12: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2" name="Google Shape;112;p12: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13" name="Google Shape;113;p12: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14" name="Google Shape;114;p12: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4" name="Google Shape;124;p1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25" name="Google Shape;125;p1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26" name="Google Shape;126;p1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 name="Shape 12"/>
        <p:cNvGrpSpPr/>
        <p:nvPr/>
      </p:nvGrpSpPr>
      <p:grpSpPr>
        <a:xfrm>
          <a:off x="0" y="0"/>
          <a:ext cx="0" cy="0"/>
          <a:chOff x="0" y="0"/>
          <a:chExt cx="0" cy="0"/>
        </a:xfrm>
      </p:grpSpPr>
      <p:sp>
        <p:nvSpPr>
          <p:cNvPr id="13" name="Google Shape;13;p2"/>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2A900"/>
              </a:buClr>
              <a:buSzPts val="2800"/>
              <a:buFont typeface="Cambria"/>
              <a:buNone/>
              <a:defRPr>
                <a:solidFill>
                  <a:srgbClr val="F2A900"/>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2"/>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411480" lvl="0" marL="457200" algn="l">
              <a:spcBef>
                <a:spcPts val="0"/>
              </a:spcBef>
              <a:spcAft>
                <a:spcPts val="0"/>
              </a:spcAft>
              <a:buClr>
                <a:schemeClr val="dk1"/>
              </a:buClr>
              <a:buSzPts val="2880"/>
              <a:buChar char="•"/>
              <a:defRPr sz="2400">
                <a:latin typeface="Cambria"/>
                <a:ea typeface="Cambria"/>
                <a:cs typeface="Cambria"/>
                <a:sym typeface="Cambria"/>
              </a:defRPr>
            </a:lvl1pPr>
            <a:lvl2pPr indent="-381000" lvl="1" marL="914400" algn="l">
              <a:spcBef>
                <a:spcPts val="0"/>
              </a:spcBef>
              <a:spcAft>
                <a:spcPts val="0"/>
              </a:spcAft>
              <a:buClr>
                <a:schemeClr val="dk1"/>
              </a:buClr>
              <a:buSzPts val="2400"/>
              <a:buChar char="–"/>
              <a:defRPr sz="2400">
                <a:latin typeface="Cambria"/>
                <a:ea typeface="Cambria"/>
                <a:cs typeface="Cambria"/>
                <a:sym typeface="Cambria"/>
              </a:defRPr>
            </a:lvl2pPr>
            <a:lvl3pPr indent="-381000" lvl="2" marL="1371600" algn="l">
              <a:spcBef>
                <a:spcPts val="0"/>
              </a:spcBef>
              <a:spcAft>
                <a:spcPts val="0"/>
              </a:spcAft>
              <a:buClr>
                <a:schemeClr val="dk1"/>
              </a:buClr>
              <a:buSzPts val="2400"/>
              <a:buChar char="•"/>
              <a:defRPr sz="2400">
                <a:latin typeface="Cambria"/>
                <a:ea typeface="Cambria"/>
                <a:cs typeface="Cambria"/>
                <a:sym typeface="Cambria"/>
              </a:defRPr>
            </a:lvl3pPr>
            <a:lvl4pPr indent="-381000" lvl="3" marL="1828800" algn="l">
              <a:spcBef>
                <a:spcPts val="0"/>
              </a:spcBef>
              <a:spcAft>
                <a:spcPts val="0"/>
              </a:spcAft>
              <a:buClr>
                <a:schemeClr val="dk1"/>
              </a:buClr>
              <a:buSzPts val="2400"/>
              <a:buChar char="-"/>
              <a:defRPr sz="2400">
                <a:latin typeface="Cambria"/>
                <a:ea typeface="Cambria"/>
                <a:cs typeface="Cambria"/>
                <a:sym typeface="Cambria"/>
              </a:defRPr>
            </a:lvl4pPr>
            <a:lvl5pPr indent="-381000" lvl="4" marL="2286000" algn="l">
              <a:spcBef>
                <a:spcPts val="0"/>
              </a:spcBef>
              <a:spcAft>
                <a:spcPts val="0"/>
              </a:spcAft>
              <a:buClr>
                <a:schemeClr val="dk1"/>
              </a:buClr>
              <a:buSzPts val="2400"/>
              <a:buChar char="»"/>
              <a:defRPr sz="2400">
                <a:latin typeface="Cambria"/>
                <a:ea typeface="Cambria"/>
                <a:cs typeface="Cambria"/>
                <a:sym typeface="Cambri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 name="Google Shape;15;p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spTree>
      <p:nvGrpSpPr>
        <p:cNvPr id="16" name="Shape 16"/>
        <p:cNvGrpSpPr/>
        <p:nvPr/>
      </p:nvGrpSpPr>
      <p:grpSpPr>
        <a:xfrm>
          <a:off x="0" y="0"/>
          <a:ext cx="0" cy="0"/>
          <a:chOff x="0" y="0"/>
          <a:chExt cx="0" cy="0"/>
        </a:xfrm>
      </p:grpSpPr>
      <p:grpSp>
        <p:nvGrpSpPr>
          <p:cNvPr id="17" name="Google Shape;17;p3"/>
          <p:cNvGrpSpPr/>
          <p:nvPr/>
        </p:nvGrpSpPr>
        <p:grpSpPr>
          <a:xfrm>
            <a:off x="457200" y="442000"/>
            <a:ext cx="8235757" cy="5504790"/>
            <a:chOff x="457200" y="442000"/>
            <a:chExt cx="8235757" cy="5504790"/>
          </a:xfrm>
        </p:grpSpPr>
        <p:sp>
          <p:nvSpPr>
            <p:cNvPr id="18" name="Google Shape;18;p3"/>
            <p:cNvSpPr/>
            <p:nvPr/>
          </p:nvSpPr>
          <p:spPr>
            <a:xfrm>
              <a:off x="457200" y="1603390"/>
              <a:ext cx="7251192" cy="4343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pic>
          <p:nvPicPr>
            <p:cNvPr descr="HMH_vertical logo.png" id="19" name="Google Shape;19;p3"/>
            <p:cNvPicPr preferRelativeResize="0"/>
            <p:nvPr/>
          </p:nvPicPr>
          <p:blipFill rotWithShape="1">
            <a:blip r:embed="rId2">
              <a:alphaModFix/>
            </a:blip>
            <a:srcRect b="0" l="0" r="0" t="0"/>
            <a:stretch/>
          </p:blipFill>
          <p:spPr>
            <a:xfrm>
              <a:off x="7042912" y="442000"/>
              <a:ext cx="1650045" cy="1039328"/>
            </a:xfrm>
            <a:prstGeom prst="rect">
              <a:avLst/>
            </a:prstGeom>
            <a:noFill/>
            <a:ln>
              <a:noFill/>
            </a:ln>
          </p:spPr>
        </p:pic>
      </p:grpSp>
      <p:sp>
        <p:nvSpPr>
          <p:cNvPr id="20" name="Google Shape;20;p3"/>
          <p:cNvSpPr txBox="1"/>
          <p:nvPr>
            <p:ph type="ctrTitle"/>
          </p:nvPr>
        </p:nvSpPr>
        <p:spPr>
          <a:xfrm>
            <a:off x="706001" y="1662793"/>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mbria"/>
              <a:buNone/>
              <a:defRPr b="1" sz="4000">
                <a:solidFill>
                  <a:srgbClr val="FFFFFF"/>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1" name="Shape 21"/>
        <p:cNvGrpSpPr/>
        <p:nvPr/>
      </p:nvGrpSpPr>
      <p:grpSpPr>
        <a:xfrm>
          <a:off x="0" y="0"/>
          <a:ext cx="0" cy="0"/>
          <a:chOff x="0" y="0"/>
          <a:chExt cx="0" cy="0"/>
        </a:xfrm>
      </p:grpSpPr>
      <p:sp>
        <p:nvSpPr>
          <p:cNvPr id="22" name="Google Shape;22;p4"/>
          <p:cNvSpPr txBox="1"/>
          <p:nvPr>
            <p:ph idx="1" type="body"/>
          </p:nvPr>
        </p:nvSpPr>
        <p:spPr>
          <a:xfrm>
            <a:off x="457200" y="1146175"/>
            <a:ext cx="3994150" cy="4525963"/>
          </a:xfrm>
          <a:prstGeom prst="rect">
            <a:avLst/>
          </a:prstGeom>
          <a:noFill/>
          <a:ln>
            <a:noFill/>
          </a:ln>
        </p:spPr>
        <p:txBody>
          <a:bodyPr anchorCtr="0" anchor="t" bIns="45700" lIns="0" spcFirstLastPara="1" rIns="0" wrap="square" tIns="45700">
            <a:noAutofit/>
          </a:bodyPr>
          <a:lstStyle>
            <a:lvl1pPr indent="-411480" lvl="0" marL="457200" algn="l">
              <a:spcBef>
                <a:spcPts val="0"/>
              </a:spcBef>
              <a:spcAft>
                <a:spcPts val="0"/>
              </a:spcAft>
              <a:buClr>
                <a:schemeClr val="dk1"/>
              </a:buClr>
              <a:buSzPts val="2880"/>
              <a:buChar char="•"/>
              <a:defRPr sz="2400">
                <a:latin typeface="Cambria"/>
                <a:ea typeface="Cambria"/>
                <a:cs typeface="Cambria"/>
                <a:sym typeface="Cambria"/>
              </a:defRPr>
            </a:lvl1pPr>
            <a:lvl2pPr indent="-381000" lvl="1" marL="914400" algn="l">
              <a:spcBef>
                <a:spcPts val="0"/>
              </a:spcBef>
              <a:spcAft>
                <a:spcPts val="0"/>
              </a:spcAft>
              <a:buClr>
                <a:schemeClr val="dk1"/>
              </a:buClr>
              <a:buSzPts val="2400"/>
              <a:buChar char="–"/>
              <a:defRPr sz="2400">
                <a:latin typeface="Cambria"/>
                <a:ea typeface="Cambria"/>
                <a:cs typeface="Cambria"/>
                <a:sym typeface="Cambria"/>
              </a:defRPr>
            </a:lvl2pPr>
            <a:lvl3pPr indent="-381000" lvl="2" marL="1371600" algn="l">
              <a:spcBef>
                <a:spcPts val="0"/>
              </a:spcBef>
              <a:spcAft>
                <a:spcPts val="0"/>
              </a:spcAft>
              <a:buClr>
                <a:schemeClr val="dk1"/>
              </a:buClr>
              <a:buSzPts val="2400"/>
              <a:buChar char="•"/>
              <a:defRPr sz="2400">
                <a:latin typeface="Cambria"/>
                <a:ea typeface="Cambria"/>
                <a:cs typeface="Cambria"/>
                <a:sym typeface="Cambria"/>
              </a:defRPr>
            </a:lvl3pPr>
            <a:lvl4pPr indent="-381000" lvl="3" marL="1828800" algn="l">
              <a:spcBef>
                <a:spcPts val="0"/>
              </a:spcBef>
              <a:spcAft>
                <a:spcPts val="0"/>
              </a:spcAft>
              <a:buClr>
                <a:schemeClr val="dk1"/>
              </a:buClr>
              <a:buSzPts val="2400"/>
              <a:buChar char="-"/>
              <a:defRPr sz="2400">
                <a:latin typeface="Cambria"/>
                <a:ea typeface="Cambria"/>
                <a:cs typeface="Cambria"/>
                <a:sym typeface="Cambria"/>
              </a:defRPr>
            </a:lvl4pPr>
            <a:lvl5pPr indent="-381000" lvl="4" marL="2286000" algn="l">
              <a:spcBef>
                <a:spcPts val="0"/>
              </a:spcBef>
              <a:spcAft>
                <a:spcPts val="0"/>
              </a:spcAft>
              <a:buClr>
                <a:schemeClr val="dk1"/>
              </a:buClr>
              <a:buSzPts val="2400"/>
              <a:buChar char="»"/>
              <a:defRPr sz="2400">
                <a:latin typeface="Cambria"/>
                <a:ea typeface="Cambria"/>
                <a:cs typeface="Cambria"/>
                <a:sym typeface="Cambria"/>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3" name="Google Shape;23;p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
        <p:nvSpPr>
          <p:cNvPr id="24" name="Google Shape;24;p4"/>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b="1" sz="2800">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25" name="Shape 25"/>
        <p:cNvGrpSpPr/>
        <p:nvPr/>
      </p:nvGrpSpPr>
      <p:grpSpPr>
        <a:xfrm>
          <a:off x="0" y="0"/>
          <a:ext cx="0" cy="0"/>
          <a:chOff x="0" y="0"/>
          <a:chExt cx="0" cy="0"/>
        </a:xfrm>
      </p:grpSpPr>
      <p:sp>
        <p:nvSpPr>
          <p:cNvPr id="26" name="Google Shape;26;p5"/>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b="1" sz="2800">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5"/>
          <p:cNvSpPr txBox="1"/>
          <p:nvPr>
            <p:ph idx="1" type="body"/>
          </p:nvPr>
        </p:nvSpPr>
        <p:spPr>
          <a:xfrm>
            <a:off x="457200" y="1146175"/>
            <a:ext cx="3994150" cy="639762"/>
          </a:xfrm>
          <a:prstGeom prst="rect">
            <a:avLst/>
          </a:prstGeom>
          <a:noFill/>
          <a:ln>
            <a:noFill/>
          </a:ln>
        </p:spPr>
        <p:txBody>
          <a:bodyPr anchorCtr="0" anchor="b" bIns="45700" lIns="0" spcFirstLastPara="1" rIns="0" wrap="square" tIns="45700">
            <a:noAutofit/>
          </a:bodyPr>
          <a:lstStyle>
            <a:lvl1pPr indent="-228600" lvl="0" marL="457200" algn="l">
              <a:spcBef>
                <a:spcPts val="0"/>
              </a:spcBef>
              <a:spcAft>
                <a:spcPts val="0"/>
              </a:spcAft>
              <a:buClr>
                <a:schemeClr val="dk1"/>
              </a:buClr>
              <a:buSzPts val="2160"/>
              <a:buNone/>
              <a:defRPr b="1" sz="1800">
                <a:latin typeface="Cambria"/>
                <a:ea typeface="Cambria"/>
                <a:cs typeface="Cambria"/>
                <a:sym typeface="Cambria"/>
              </a:defRPr>
            </a:lvl1pPr>
            <a:lvl2pPr indent="-228600" lvl="1" marL="914400" algn="l">
              <a:spcBef>
                <a:spcPts val="0"/>
              </a:spcBef>
              <a:spcAft>
                <a:spcPts val="0"/>
              </a:spcAft>
              <a:buClr>
                <a:schemeClr val="dk1"/>
              </a:buClr>
              <a:buSzPts val="2000"/>
              <a:buNone/>
              <a:defRPr b="1" sz="2000"/>
            </a:lvl2pPr>
            <a:lvl3pPr indent="-228600" lvl="2" marL="1371600" algn="l">
              <a:spcBef>
                <a:spcPts val="0"/>
              </a:spcBef>
              <a:spcAft>
                <a:spcPts val="0"/>
              </a:spcAft>
              <a:buClr>
                <a:schemeClr val="dk1"/>
              </a:buClr>
              <a:buSzPts val="1800"/>
              <a:buNone/>
              <a:defRPr b="1" sz="1800"/>
            </a:lvl3pPr>
            <a:lvl4pPr indent="-228600" lvl="3" marL="1828800" algn="l">
              <a:spcBef>
                <a:spcPts val="0"/>
              </a:spcBef>
              <a:spcAft>
                <a:spcPts val="0"/>
              </a:spcAft>
              <a:buClr>
                <a:schemeClr val="dk1"/>
              </a:buClr>
              <a:buSzPts val="1600"/>
              <a:buNone/>
              <a:defRPr b="1" sz="1600"/>
            </a:lvl4pPr>
            <a:lvl5pPr indent="-228600" lvl="4" marL="2286000" algn="l">
              <a:spcBef>
                <a:spcPts val="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28" name="Google Shape;28;p5"/>
          <p:cNvSpPr txBox="1"/>
          <p:nvPr>
            <p:ph idx="2" type="body"/>
          </p:nvPr>
        </p:nvSpPr>
        <p:spPr>
          <a:xfrm>
            <a:off x="457200" y="1785937"/>
            <a:ext cx="3994150" cy="3951288"/>
          </a:xfrm>
          <a:prstGeom prst="rect">
            <a:avLst/>
          </a:prstGeom>
          <a:noFill/>
          <a:ln>
            <a:noFill/>
          </a:ln>
        </p:spPr>
        <p:txBody>
          <a:bodyPr anchorCtr="0" anchor="t" bIns="45700" lIns="0" spcFirstLastPara="1" rIns="0" wrap="square" tIns="45700">
            <a:noAutofit/>
          </a:bodyPr>
          <a:lstStyle>
            <a:lvl1pPr indent="-365760" lvl="0" marL="457200" algn="l">
              <a:spcBef>
                <a:spcPts val="0"/>
              </a:spcBef>
              <a:spcAft>
                <a:spcPts val="0"/>
              </a:spcAft>
              <a:buClr>
                <a:schemeClr val="dk1"/>
              </a:buClr>
              <a:buSzPts val="2160"/>
              <a:buChar char="•"/>
              <a:defRPr sz="1800">
                <a:latin typeface="Cambria"/>
                <a:ea typeface="Cambria"/>
                <a:cs typeface="Cambria"/>
                <a:sym typeface="Cambria"/>
              </a:defRPr>
            </a:lvl1pPr>
            <a:lvl2pPr indent="-342900" lvl="1" marL="914400" algn="l">
              <a:spcBef>
                <a:spcPts val="0"/>
              </a:spcBef>
              <a:spcAft>
                <a:spcPts val="0"/>
              </a:spcAft>
              <a:buClr>
                <a:schemeClr val="dk1"/>
              </a:buClr>
              <a:buSzPts val="1800"/>
              <a:buChar char="–"/>
              <a:defRPr sz="1800">
                <a:latin typeface="Cambria"/>
                <a:ea typeface="Cambria"/>
                <a:cs typeface="Cambria"/>
                <a:sym typeface="Cambria"/>
              </a:defRPr>
            </a:lvl2pPr>
            <a:lvl3pPr indent="-342900" lvl="2" marL="1371600" algn="l">
              <a:spcBef>
                <a:spcPts val="0"/>
              </a:spcBef>
              <a:spcAft>
                <a:spcPts val="0"/>
              </a:spcAft>
              <a:buClr>
                <a:schemeClr val="dk1"/>
              </a:buClr>
              <a:buSzPts val="1800"/>
              <a:buChar char="•"/>
              <a:defRPr sz="1800">
                <a:latin typeface="Cambria"/>
                <a:ea typeface="Cambria"/>
                <a:cs typeface="Cambria"/>
                <a:sym typeface="Cambria"/>
              </a:defRPr>
            </a:lvl3pPr>
            <a:lvl4pPr indent="-342900" lvl="3" marL="1828800" algn="l">
              <a:spcBef>
                <a:spcPts val="0"/>
              </a:spcBef>
              <a:spcAft>
                <a:spcPts val="0"/>
              </a:spcAft>
              <a:buClr>
                <a:schemeClr val="dk1"/>
              </a:buClr>
              <a:buSzPts val="1800"/>
              <a:buChar char="-"/>
              <a:defRPr sz="1800">
                <a:latin typeface="Cambria"/>
                <a:ea typeface="Cambria"/>
                <a:cs typeface="Cambria"/>
                <a:sym typeface="Cambria"/>
              </a:defRPr>
            </a:lvl4pPr>
            <a:lvl5pPr indent="-342900" lvl="4" marL="2286000" algn="l">
              <a:spcBef>
                <a:spcPts val="0"/>
              </a:spcBef>
              <a:spcAft>
                <a:spcPts val="0"/>
              </a:spcAft>
              <a:buClr>
                <a:schemeClr val="dk1"/>
              </a:buClr>
              <a:buSzPts val="1800"/>
              <a:buChar char="»"/>
              <a:defRPr sz="1800">
                <a:latin typeface="Cambria"/>
                <a:ea typeface="Cambria"/>
                <a:cs typeface="Cambria"/>
                <a:sym typeface="Cambria"/>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29" name="Google Shape;29;p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 name="Shape 33"/>
        <p:cNvGrpSpPr/>
        <p:nvPr/>
      </p:nvGrpSpPr>
      <p:grpSpPr>
        <a:xfrm>
          <a:off x="0" y="0"/>
          <a:ext cx="0" cy="0"/>
          <a:chOff x="0" y="0"/>
          <a:chExt cx="0" cy="0"/>
        </a:xfrm>
      </p:grpSpPr>
      <p:sp>
        <p:nvSpPr>
          <p:cNvPr id="34" name="Google Shape;34;p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marR="0" rtl="0" algn="l">
              <a:spcBef>
                <a:spcPts val="0"/>
              </a:spcBef>
              <a:spcAft>
                <a:spcPts val="0"/>
              </a:spcAft>
              <a:buClr>
                <a:schemeClr val="dk2"/>
              </a:buClr>
              <a:buSzPts val="2800"/>
              <a:buFont typeface="Cambria"/>
              <a:buNone/>
              <a:defRPr b="1" i="0" sz="2800" u="none" cap="none" strike="noStrike">
                <a:solidFill>
                  <a:schemeClr val="dk2"/>
                </a:solidFill>
                <a:latin typeface="Cambria"/>
                <a:ea typeface="Cambria"/>
                <a:cs typeface="Cambria"/>
                <a:sym typeface="Cambr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411480" lvl="0" marL="457200" marR="0" rtl="0" algn="l">
              <a:spcBef>
                <a:spcPts val="0"/>
              </a:spcBef>
              <a:spcAft>
                <a:spcPts val="0"/>
              </a:spcAft>
              <a:buClr>
                <a:schemeClr val="dk1"/>
              </a:buClr>
              <a:buSzPts val="2880"/>
              <a:buFont typeface="Arial"/>
              <a:buChar char="•"/>
              <a:defRPr b="0" i="0" sz="2400" u="none" cap="none" strike="noStrike">
                <a:solidFill>
                  <a:schemeClr val="dk1"/>
                </a:solidFill>
                <a:latin typeface="Cambria"/>
                <a:ea typeface="Cambria"/>
                <a:cs typeface="Cambria"/>
                <a:sym typeface="Cambria"/>
              </a:defRPr>
            </a:lvl1pPr>
            <a:lvl2pPr indent="-381000" lvl="1" marL="914400" marR="0" rtl="0" algn="l">
              <a:spcBef>
                <a:spcPts val="0"/>
              </a:spcBef>
              <a:spcAft>
                <a:spcPts val="0"/>
              </a:spcAft>
              <a:buClr>
                <a:schemeClr val="dk1"/>
              </a:buClr>
              <a:buSzPts val="2400"/>
              <a:buFont typeface="Arial"/>
              <a:buChar char="–"/>
              <a:defRPr b="0" i="0" sz="2400" u="none" cap="none" strike="noStrike">
                <a:solidFill>
                  <a:schemeClr val="dk1"/>
                </a:solidFill>
                <a:latin typeface="Cambria"/>
                <a:ea typeface="Cambria"/>
                <a:cs typeface="Cambria"/>
                <a:sym typeface="Cambria"/>
              </a:defRPr>
            </a:lvl2pPr>
            <a:lvl3pPr indent="-381000" lvl="2" marL="1371600" marR="0" rtl="0" algn="l">
              <a:spcBef>
                <a:spcPts val="0"/>
              </a:spcBef>
              <a:spcAft>
                <a:spcPts val="0"/>
              </a:spcAft>
              <a:buClr>
                <a:schemeClr val="dk1"/>
              </a:buClr>
              <a:buSzPts val="2400"/>
              <a:buFont typeface="Arial"/>
              <a:buChar char="•"/>
              <a:defRPr b="0" i="0" sz="2400" u="none" cap="none" strike="noStrike">
                <a:solidFill>
                  <a:schemeClr val="dk1"/>
                </a:solidFill>
                <a:latin typeface="Cambria"/>
                <a:ea typeface="Cambria"/>
                <a:cs typeface="Cambria"/>
                <a:sym typeface="Cambria"/>
              </a:defRPr>
            </a:lvl3pPr>
            <a:lvl4pPr indent="-381000" lvl="3" marL="1828800" marR="0" rtl="0" algn="l">
              <a:spcBef>
                <a:spcPts val="0"/>
              </a:spcBef>
              <a:spcAft>
                <a:spcPts val="0"/>
              </a:spcAft>
              <a:buClr>
                <a:schemeClr val="dk1"/>
              </a:buClr>
              <a:buSzPts val="2400"/>
              <a:buFont typeface="Merriweather Sans"/>
              <a:buChar char="-"/>
              <a:defRPr b="0" i="0" sz="2400" u="none" cap="none" strike="noStrike">
                <a:solidFill>
                  <a:schemeClr val="dk1"/>
                </a:solidFill>
                <a:latin typeface="Cambria"/>
                <a:ea typeface="Cambria"/>
                <a:cs typeface="Cambria"/>
                <a:sym typeface="Cambria"/>
              </a:defRPr>
            </a:lvl4pPr>
            <a:lvl5pPr indent="-381000" lvl="4" marL="2286000" marR="0" rtl="0" algn="l">
              <a:spcBef>
                <a:spcPts val="0"/>
              </a:spcBef>
              <a:spcAft>
                <a:spcPts val="0"/>
              </a:spcAft>
              <a:buClr>
                <a:schemeClr val="dk1"/>
              </a:buClr>
              <a:buSzPts val="2400"/>
              <a:buFont typeface="Merriweather Sans"/>
              <a:buChar char="»"/>
              <a:defRPr b="0" i="0" sz="2400" u="none" cap="none" strike="noStrike">
                <a:solidFill>
                  <a:schemeClr val="dk1"/>
                </a:solidFill>
                <a:latin typeface="Cambria"/>
                <a:ea typeface="Cambria"/>
                <a:cs typeface="Cambria"/>
                <a:sym typeface="Cambria"/>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9pPr>
          </a:lstStyle>
          <a:p/>
        </p:txBody>
      </p:sp>
      <p:sp>
        <p:nvSpPr>
          <p:cNvPr id="8" name="Google Shape;8;p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marR="0" rtl="0" algn="l">
              <a:spcBef>
                <a:spcPts val="0"/>
              </a:spcBef>
              <a:spcAft>
                <a:spcPts val="0"/>
              </a:spcAft>
              <a:buNone/>
              <a:defRPr b="0" i="0" sz="1200" u="none" cap="none" strike="noStrike">
                <a:solidFill>
                  <a:srgbClr val="54585A"/>
                </a:solidFill>
                <a:latin typeface="Arial"/>
                <a:ea typeface="Arial"/>
                <a:cs typeface="Arial"/>
                <a:sym typeface="Arial"/>
              </a:defRPr>
            </a:lvl1pPr>
            <a:lvl2pPr indent="0" lvl="1" marL="0" marR="0" rtl="0" algn="l">
              <a:spcBef>
                <a:spcPts val="0"/>
              </a:spcBef>
              <a:spcAft>
                <a:spcPts val="0"/>
              </a:spcAft>
              <a:buNone/>
              <a:defRPr b="0" i="0" sz="1200" u="none" cap="none" strike="noStrike">
                <a:solidFill>
                  <a:srgbClr val="54585A"/>
                </a:solidFill>
                <a:latin typeface="Arial"/>
                <a:ea typeface="Arial"/>
                <a:cs typeface="Arial"/>
                <a:sym typeface="Arial"/>
              </a:defRPr>
            </a:lvl2pPr>
            <a:lvl3pPr indent="0" lvl="2" marL="0" marR="0" rtl="0" algn="l">
              <a:spcBef>
                <a:spcPts val="0"/>
              </a:spcBef>
              <a:spcAft>
                <a:spcPts val="0"/>
              </a:spcAft>
              <a:buNone/>
              <a:defRPr b="0" i="0" sz="1200" u="none" cap="none" strike="noStrike">
                <a:solidFill>
                  <a:srgbClr val="54585A"/>
                </a:solidFill>
                <a:latin typeface="Arial"/>
                <a:ea typeface="Arial"/>
                <a:cs typeface="Arial"/>
                <a:sym typeface="Arial"/>
              </a:defRPr>
            </a:lvl3pPr>
            <a:lvl4pPr indent="0" lvl="3" marL="0" marR="0" rtl="0" algn="l">
              <a:spcBef>
                <a:spcPts val="0"/>
              </a:spcBef>
              <a:spcAft>
                <a:spcPts val="0"/>
              </a:spcAft>
              <a:buNone/>
              <a:defRPr b="0" i="0" sz="1200" u="none" cap="none" strike="noStrike">
                <a:solidFill>
                  <a:srgbClr val="54585A"/>
                </a:solidFill>
                <a:latin typeface="Arial"/>
                <a:ea typeface="Arial"/>
                <a:cs typeface="Arial"/>
                <a:sym typeface="Arial"/>
              </a:defRPr>
            </a:lvl4pPr>
            <a:lvl5pPr indent="0" lvl="4" marL="0" marR="0" rtl="0" algn="l">
              <a:spcBef>
                <a:spcPts val="0"/>
              </a:spcBef>
              <a:spcAft>
                <a:spcPts val="0"/>
              </a:spcAft>
              <a:buNone/>
              <a:defRPr b="0" i="0" sz="1200" u="none" cap="none" strike="noStrike">
                <a:solidFill>
                  <a:srgbClr val="54585A"/>
                </a:solidFill>
                <a:latin typeface="Arial"/>
                <a:ea typeface="Arial"/>
                <a:cs typeface="Arial"/>
                <a:sym typeface="Arial"/>
              </a:defRPr>
            </a:lvl5pPr>
            <a:lvl6pPr indent="0" lvl="5" marL="0" marR="0" rtl="0" algn="l">
              <a:spcBef>
                <a:spcPts val="0"/>
              </a:spcBef>
              <a:spcAft>
                <a:spcPts val="0"/>
              </a:spcAft>
              <a:buNone/>
              <a:defRPr b="0" i="0" sz="1200" u="none" cap="none" strike="noStrike">
                <a:solidFill>
                  <a:srgbClr val="54585A"/>
                </a:solidFill>
                <a:latin typeface="Arial"/>
                <a:ea typeface="Arial"/>
                <a:cs typeface="Arial"/>
                <a:sym typeface="Arial"/>
              </a:defRPr>
            </a:lvl6pPr>
            <a:lvl7pPr indent="0" lvl="6" marL="0" marR="0" rtl="0" algn="l">
              <a:spcBef>
                <a:spcPts val="0"/>
              </a:spcBef>
              <a:spcAft>
                <a:spcPts val="0"/>
              </a:spcAft>
              <a:buNone/>
              <a:defRPr b="0" i="0" sz="1200" u="none" cap="none" strike="noStrike">
                <a:solidFill>
                  <a:srgbClr val="54585A"/>
                </a:solidFill>
                <a:latin typeface="Arial"/>
                <a:ea typeface="Arial"/>
                <a:cs typeface="Arial"/>
                <a:sym typeface="Arial"/>
              </a:defRPr>
            </a:lvl7pPr>
            <a:lvl8pPr indent="0" lvl="7" marL="0" marR="0" rtl="0" algn="l">
              <a:spcBef>
                <a:spcPts val="0"/>
              </a:spcBef>
              <a:spcAft>
                <a:spcPts val="0"/>
              </a:spcAft>
              <a:buNone/>
              <a:defRPr b="0" i="0" sz="1200" u="none" cap="none" strike="noStrike">
                <a:solidFill>
                  <a:srgbClr val="54585A"/>
                </a:solidFill>
                <a:latin typeface="Arial"/>
                <a:ea typeface="Arial"/>
                <a:cs typeface="Arial"/>
                <a:sym typeface="Arial"/>
              </a:defRPr>
            </a:lvl8pPr>
            <a:lvl9pPr indent="0" lvl="8" marL="0" marR="0" rtl="0" algn="l">
              <a:spcBef>
                <a:spcPts val="0"/>
              </a:spcBef>
              <a:spcAft>
                <a:spcPts val="0"/>
              </a:spcAft>
              <a:buNone/>
              <a:defRPr b="0" i="0" sz="1200" u="none" cap="none" strike="noStrike">
                <a:solidFill>
                  <a:srgbClr val="54585A"/>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pic>
        <p:nvPicPr>
          <p:cNvPr descr="HMH_horizontal logo.png" id="9" name="Google Shape;9;p1"/>
          <p:cNvPicPr preferRelativeResize="0"/>
          <p:nvPr/>
        </p:nvPicPr>
        <p:blipFill rotWithShape="1">
          <a:blip r:embed="rId1">
            <a:alphaModFix/>
          </a:blip>
          <a:srcRect b="0" l="0" r="0" t="0"/>
          <a:stretch/>
        </p:blipFill>
        <p:spPr>
          <a:xfrm>
            <a:off x="6824799" y="6399660"/>
            <a:ext cx="1912424" cy="348185"/>
          </a:xfrm>
          <a:prstGeom prst="rect">
            <a:avLst/>
          </a:prstGeom>
          <a:noFill/>
          <a:ln>
            <a:noFill/>
          </a:ln>
        </p:spPr>
      </p:pic>
      <p:sp>
        <p:nvSpPr>
          <p:cNvPr id="10" name="Google Shape;10;p1"/>
          <p:cNvSpPr/>
          <p:nvPr/>
        </p:nvSpPr>
        <p:spPr>
          <a:xfrm>
            <a:off x="0" y="0"/>
            <a:ext cx="6775704" cy="17373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
        <p:nvSpPr>
          <p:cNvPr id="11" name="Google Shape;11;p1"/>
          <p:cNvSpPr/>
          <p:nvPr/>
        </p:nvSpPr>
        <p:spPr>
          <a:xfrm>
            <a:off x="6821424" y="0"/>
            <a:ext cx="2340864" cy="174171"/>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www.hmhco.com/content/science/sciencedimensions/na/gr9-12/ete_biology_9780544535855_/book_pages/OPS/s9ml/glossary.xhtml#key-07d5cc6e1a104d7daae59e0af13eadiu9f" TargetMode="External"/><Relationship Id="rId4" Type="http://schemas.openxmlformats.org/officeDocument/2006/relationships/hyperlink" Target="https://www.hmhco.com/content/science/sciencedimensions/na/gr9-12/ete_biology_9780544535855_/book_pages/OPS/s9ml/glossary.xhtml#key-jdfoad90834gtenvfbbfgbwrthwrthn"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8"/>
          <p:cNvSpPr txBox="1"/>
          <p:nvPr>
            <p:ph idx="4294967295" type="subTitle"/>
          </p:nvPr>
        </p:nvSpPr>
        <p:spPr>
          <a:xfrm>
            <a:off x="696995" y="1840108"/>
            <a:ext cx="6928755" cy="175260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chemeClr val="lt1"/>
              </a:buClr>
              <a:buSzPts val="3840"/>
              <a:buFont typeface="Arial"/>
              <a:buNone/>
            </a:pPr>
            <a:r>
              <a:rPr b="1" i="0" lang="en-US" sz="3200" u="none" cap="none" strike="noStrike">
                <a:solidFill>
                  <a:schemeClr val="lt1"/>
                </a:solidFill>
                <a:latin typeface="Cambria"/>
                <a:ea typeface="Cambria"/>
                <a:cs typeface="Cambria"/>
                <a:sym typeface="Cambria"/>
              </a:rPr>
              <a:t>Biology</a:t>
            </a:r>
            <a:endParaRPr/>
          </a:p>
          <a:p>
            <a:pPr indent="0" lvl="0" marL="0" marR="0" rtl="0" algn="l">
              <a:spcBef>
                <a:spcPts val="0"/>
              </a:spcBef>
              <a:spcAft>
                <a:spcPts val="0"/>
              </a:spcAft>
              <a:buClr>
                <a:schemeClr val="lt1"/>
              </a:buClr>
              <a:buSzPts val="3840"/>
              <a:buFont typeface="Arial"/>
              <a:buNone/>
            </a:pPr>
            <a:r>
              <a:rPr b="1" i="0" lang="en-US" sz="3200" u="none" cap="none" strike="noStrike">
                <a:solidFill>
                  <a:schemeClr val="lt1"/>
                </a:solidFill>
                <a:latin typeface="Cambria"/>
                <a:ea typeface="Cambria"/>
                <a:cs typeface="Cambria"/>
                <a:sym typeface="Cambria"/>
              </a:rPr>
              <a:t>Unit 3 Matter and Energy in Living Systems</a:t>
            </a:r>
            <a:endParaRPr/>
          </a:p>
          <a:p>
            <a:pPr indent="0" lvl="0" marL="0" marR="0" rtl="0" algn="l">
              <a:spcBef>
                <a:spcPts val="0"/>
              </a:spcBef>
              <a:spcAft>
                <a:spcPts val="0"/>
              </a:spcAft>
              <a:buClr>
                <a:schemeClr val="lt1"/>
              </a:buClr>
              <a:buSzPts val="3840"/>
              <a:buFont typeface="Arial"/>
              <a:buNone/>
            </a:pPr>
            <a:r>
              <a:rPr b="1" i="0" lang="en-US" sz="3200" u="none" cap="none" strike="noStrike">
                <a:solidFill>
                  <a:schemeClr val="lt1"/>
                </a:solidFill>
                <a:latin typeface="Cambria"/>
                <a:ea typeface="Cambria"/>
                <a:cs typeface="Cambria"/>
                <a:sym typeface="Cambria"/>
              </a:rPr>
              <a:t>Lesson 4: Cycling of Matter and Energy in Ecosystems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7"/>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Human Impact on Earth's Cycles</a:t>
            </a:r>
            <a:br>
              <a:rPr lang="en-US"/>
            </a:br>
            <a:r>
              <a:rPr lang="en-US">
                <a:solidFill>
                  <a:srgbClr val="00B050"/>
                </a:solidFill>
                <a:latin typeface="Cambria"/>
                <a:ea typeface="Cambria"/>
                <a:cs typeface="Cambria"/>
                <a:sym typeface="Cambria"/>
              </a:rPr>
              <a:t>Cause and Effect</a:t>
            </a:r>
            <a:endParaRPr/>
          </a:p>
        </p:txBody>
      </p:sp>
      <p:sp>
        <p:nvSpPr>
          <p:cNvPr id="141" name="Google Shape;141;p1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42" name="Google Shape;142;p17"/>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43" name="Google Shape;143;p17"/>
          <p:cNvSpPr/>
          <p:nvPr/>
        </p:nvSpPr>
        <p:spPr>
          <a:xfrm>
            <a:off x="457200" y="2375638"/>
            <a:ext cx="8099542" cy="193899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Make a model describing how over-fertilizing leads to. eutrophication. Then, use your model to suggest one possible solution to this problem. </a:t>
            </a:r>
            <a:endParaRPr/>
          </a:p>
        </p:txBody>
      </p:sp>
      <p:sp>
        <p:nvSpPr>
          <p:cNvPr id="144" name="Google Shape;144;p17"/>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pic>
        <p:nvPicPr>
          <p:cNvPr descr="A drawing of a person&#10;&#10;Description automatically generated" id="145" name="Google Shape;145;p17"/>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8"/>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Human Impact on Earth's Cycles</a:t>
            </a:r>
            <a:endParaRPr>
              <a:solidFill>
                <a:srgbClr val="00B050"/>
              </a:solidFill>
              <a:latin typeface="Cambria"/>
              <a:ea typeface="Cambria"/>
              <a:cs typeface="Cambria"/>
              <a:sym typeface="Cambria"/>
            </a:endParaRPr>
          </a:p>
        </p:txBody>
      </p:sp>
      <p:sp>
        <p:nvSpPr>
          <p:cNvPr id="153" name="Google Shape;153;p18"/>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54" name="Google Shape;154;p18"/>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55" name="Google Shape;155;p18"/>
          <p:cNvSpPr/>
          <p:nvPr/>
        </p:nvSpPr>
        <p:spPr>
          <a:xfrm>
            <a:off x="542311" y="1864337"/>
            <a:ext cx="8099542" cy="34163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Many scientists worry that the influence humans have on the biogeochemical and hydrologic cycles will cause lasting damage to Earth. Make a list of the activities you perform in a day that may impact one of these cycles. Explain how you are interacting with the cycle and how that could be affecting your local ecosystem. What can you do to decrease your impact?</a:t>
            </a:r>
            <a:endParaRPr/>
          </a:p>
        </p:txBody>
      </p:sp>
      <p:sp>
        <p:nvSpPr>
          <p:cNvPr id="156" name="Google Shape;156;p18"/>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pic>
        <p:nvPicPr>
          <p:cNvPr descr="A drawing of a person&#10;&#10;Description automatically generated" id="157" name="Google Shape;157;p18"/>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9"/>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165" name="Google Shape;165;p1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66" name="Google Shape;166;p19"/>
          <p:cNvSpPr/>
          <p:nvPr/>
        </p:nvSpPr>
        <p:spPr>
          <a:xfrm>
            <a:off x="311100" y="1157387"/>
            <a:ext cx="8652790" cy="452431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Refer to the notes in your Evidence Notebook to explain how matter changes form as it flows within the Biosphere 2 system. Use this information to help you answer the following questions:</a:t>
            </a:r>
            <a:br>
              <a:rPr lang="en-US" sz="2400">
                <a:solidFill>
                  <a:schemeClr val="dk1"/>
                </a:solidFill>
                <a:latin typeface="Cambria"/>
                <a:ea typeface="Cambria"/>
                <a:cs typeface="Cambria"/>
                <a:sym typeface="Cambria"/>
              </a:rPr>
            </a:br>
            <a:br>
              <a:rPr lang="en-US" sz="2400">
                <a:solidFill>
                  <a:schemeClr val="dk1"/>
                </a:solidFill>
                <a:latin typeface="Cambria"/>
                <a:ea typeface="Cambria"/>
                <a:cs typeface="Cambria"/>
                <a:sym typeface="Cambria"/>
              </a:rPr>
            </a:br>
            <a:endParaRPr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How do matter and energy change form as they cycle through ecosystems and Earth's spheres?</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Why do you think researchers had problems with low oxygen in Biosphere 2?</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How would you solve this problem? </a:t>
            </a:r>
            <a:endParaRPr/>
          </a:p>
        </p:txBody>
      </p:sp>
      <p:pic>
        <p:nvPicPr>
          <p:cNvPr descr="A drawing of a person&#10;&#10;Description automatically generated" id="167" name="Google Shape;167;p19"/>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168" name="Google Shape;168;p19"/>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0"/>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Image Credits</a:t>
            </a:r>
            <a:endParaRPr/>
          </a:p>
        </p:txBody>
      </p:sp>
      <p:sp>
        <p:nvSpPr>
          <p:cNvPr id="174" name="Google Shape;174;p20"/>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chemeClr val="dk1"/>
              </a:buClr>
              <a:buSzPts val="2880"/>
              <a:buNone/>
            </a:pPr>
            <a:r>
              <a:rPr b="1" lang="en-US"/>
              <a:t>Unit 3 Lesson 4</a:t>
            </a:r>
            <a:endParaRPr/>
          </a:p>
          <a:p>
            <a:pPr indent="0" lvl="0" marL="0" rtl="0" algn="l">
              <a:spcBef>
                <a:spcPts val="0"/>
              </a:spcBef>
              <a:spcAft>
                <a:spcPts val="0"/>
              </a:spcAft>
              <a:buClr>
                <a:schemeClr val="dk1"/>
              </a:buClr>
              <a:buSzPts val="2880"/>
              <a:buNone/>
            </a:pPr>
            <a:r>
              <a:t/>
            </a:r>
            <a:endParaRPr b="1"/>
          </a:p>
          <a:p>
            <a:pPr indent="0" lvl="0" marL="0" rtl="0" algn="l">
              <a:spcBef>
                <a:spcPts val="0"/>
              </a:spcBef>
              <a:spcAft>
                <a:spcPts val="0"/>
              </a:spcAft>
              <a:buClr>
                <a:schemeClr val="dk1"/>
              </a:buClr>
              <a:buSzPts val="2880"/>
              <a:buNone/>
            </a:pPr>
            <a:r>
              <a:rPr lang="en-US"/>
              <a:t>Biosphere 2 ©James Marshall/Getty Images; </a:t>
            </a:r>
            <a:r>
              <a:rPr i="1" lang="en-US"/>
              <a:t>traffic on freeway</a:t>
            </a:r>
            <a:r>
              <a:rPr lang="en-US"/>
              <a:t> ©Comstock Images/Jupiterimages/Getty Images; </a:t>
            </a:r>
            <a:r>
              <a:rPr i="1" lang="en-US"/>
              <a:t>Easter Island, Chile</a:t>
            </a:r>
            <a:r>
              <a:rPr lang="en-US"/>
              <a:t> ©Guido Cozzi/Atlantide Phototravel/Corbis</a:t>
            </a:r>
            <a:endParaRPr/>
          </a:p>
          <a:p>
            <a:pPr indent="0" lvl="0" marL="0" rtl="0" algn="l">
              <a:spcBef>
                <a:spcPts val="0"/>
              </a:spcBef>
              <a:spcAft>
                <a:spcPts val="0"/>
              </a:spcAft>
              <a:buClr>
                <a:schemeClr val="dk1"/>
              </a:buClr>
              <a:buSzPts val="2880"/>
              <a:buNone/>
            </a:pPr>
            <a:r>
              <a:t/>
            </a:r>
            <a:endParaRPr b="1"/>
          </a:p>
        </p:txBody>
      </p:sp>
      <p:sp>
        <p:nvSpPr>
          <p:cNvPr id="175" name="Google Shape;175;p2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9"/>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49" name="Google Shape;49;p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50" name="Google Shape;50;p9"/>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pic>
        <p:nvPicPr>
          <p:cNvPr descr="A drawing of a person&#10;&#10;Description automatically generated" id="51" name="Google Shape;51;p9"/>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pic>
        <p:nvPicPr>
          <p:cNvPr id="52" name="Google Shape;52;p9"/>
          <p:cNvPicPr preferRelativeResize="0"/>
          <p:nvPr/>
        </p:nvPicPr>
        <p:blipFill rotWithShape="1">
          <a:blip r:embed="rId4">
            <a:alphaModFix/>
          </a:blip>
          <a:srcRect b="0" l="0" r="0" t="0"/>
          <a:stretch/>
        </p:blipFill>
        <p:spPr>
          <a:xfrm>
            <a:off x="1817984" y="812729"/>
            <a:ext cx="5508032" cy="4131024"/>
          </a:xfrm>
          <a:prstGeom prst="rect">
            <a:avLst/>
          </a:prstGeom>
          <a:noFill/>
          <a:ln>
            <a:noFill/>
          </a:ln>
        </p:spPr>
      </p:pic>
      <p:sp>
        <p:nvSpPr>
          <p:cNvPr id="53" name="Google Shape;53;p9"/>
          <p:cNvSpPr txBox="1"/>
          <p:nvPr/>
        </p:nvSpPr>
        <p:spPr>
          <a:xfrm>
            <a:off x="609600" y="5081537"/>
            <a:ext cx="793110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Why do you think researchers had problems with low oxygen levels and increasing carbon dioxide levels in Biosphere 2? How would you solve this problem?</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0"/>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Matter Cycles Through Ecosystems</a:t>
            </a:r>
            <a:endParaRPr/>
          </a:p>
        </p:txBody>
      </p:sp>
      <p:sp>
        <p:nvSpPr>
          <p:cNvPr id="61" name="Google Shape;61;p1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62" name="Google Shape;62;p10"/>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sp>
        <p:nvSpPr>
          <p:cNvPr id="63" name="Google Shape;63;p10"/>
          <p:cNvSpPr txBox="1"/>
          <p:nvPr/>
        </p:nvSpPr>
        <p:spPr>
          <a:xfrm>
            <a:off x="5324388" y="923722"/>
            <a:ext cx="3488634" cy="5262979"/>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Earth is an open system in terms of energy, as it gains energy from the sun. In contrast, Earth is a closed system in terms of matter. </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The Earth system includes all of the matter, energy, processes, and cycles within Earth's boundary with space.</a:t>
            </a:r>
            <a:endParaRPr/>
          </a:p>
        </p:txBody>
      </p:sp>
      <p:pic>
        <p:nvPicPr>
          <p:cNvPr id="64" name="Google Shape;64;p10"/>
          <p:cNvPicPr preferRelativeResize="0"/>
          <p:nvPr/>
        </p:nvPicPr>
        <p:blipFill rotWithShape="1">
          <a:blip r:embed="rId3">
            <a:alphaModFix/>
          </a:blip>
          <a:srcRect b="7991" l="26811" r="23623" t="10108"/>
          <a:stretch/>
        </p:blipFill>
        <p:spPr>
          <a:xfrm>
            <a:off x="311100" y="1470550"/>
            <a:ext cx="4532243" cy="421045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1"/>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Matter Cycles Through Ecosystems</a:t>
            </a:r>
            <a:endParaRPr/>
          </a:p>
        </p:txBody>
      </p:sp>
      <p:sp>
        <p:nvSpPr>
          <p:cNvPr id="72" name="Google Shape;72;p1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73" name="Google Shape;73;p11"/>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pic>
        <p:nvPicPr>
          <p:cNvPr descr="A drawing of a person&#10;&#10;Description automatically generated" id="74" name="Google Shape;74;p11"/>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75" name="Google Shape;75;p11"/>
          <p:cNvSpPr txBox="1"/>
          <p:nvPr/>
        </p:nvSpPr>
        <p:spPr>
          <a:xfrm>
            <a:off x="457200" y="2305861"/>
            <a:ext cx="8142823"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endParaRPr/>
          </a:p>
          <a:p>
            <a:pPr indent="0" lvl="0" marL="0" marR="0" rtl="0" algn="l">
              <a:spcBef>
                <a:spcPts val="0"/>
              </a:spcBef>
              <a:spcAft>
                <a:spcPts val="0"/>
              </a:spcAft>
              <a:buNone/>
            </a:pP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 If the total amount of water on Earth does not change, why are there concerns about global freshwater shortages?</a:t>
            </a:r>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2"/>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Matter Cycles Through Ecosystems</a:t>
            </a:r>
            <a:endParaRPr/>
          </a:p>
        </p:txBody>
      </p:sp>
      <p:sp>
        <p:nvSpPr>
          <p:cNvPr id="83" name="Google Shape;83;p1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84" name="Google Shape;84;p12"/>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sp>
        <p:nvSpPr>
          <p:cNvPr id="85" name="Google Shape;85;p12"/>
          <p:cNvSpPr txBox="1"/>
          <p:nvPr/>
        </p:nvSpPr>
        <p:spPr>
          <a:xfrm>
            <a:off x="629478" y="1382532"/>
            <a:ext cx="8142900" cy="45252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biogeochemical cycle</a:t>
            </a:r>
            <a:r>
              <a:rPr lang="en-US" sz="2400">
                <a:solidFill>
                  <a:schemeClr val="dk1"/>
                </a:solidFill>
                <a:latin typeface="Cambria"/>
                <a:ea typeface="Cambria"/>
                <a:cs typeface="Cambria"/>
                <a:sym typeface="Cambria"/>
              </a:rPr>
              <a:t> is the movement of a particular chemical through the biotic and abiotic components of an ecosystem. </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Each cycle on Earth interacts with other cycles. For example, the water cycle interacts with the oxygen cycle, because water is necessary for photosynthesis.</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Some of the carbon in the organic matter may become fossilized. Under certain conditions, the burial process stores that carbon in Earth's crust where, over millions of years, it becomes </a:t>
            </a:r>
            <a:r>
              <a:rPr b="1" lang="en-US" sz="2400" u="sng">
                <a:solidFill>
                  <a:schemeClr val="dk2"/>
                </a:solidFill>
                <a:latin typeface="Cambria"/>
                <a:ea typeface="Cambria"/>
                <a:cs typeface="Cambria"/>
                <a:sym typeface="Cambria"/>
                <a:hlinkClick r:id="rId4">
                  <a:extLst>
                    <a:ext uri="{A12FA001-AC4F-418D-AE19-62706E023703}">
                      <ahyp:hlinkClr val="tx"/>
                    </a:ext>
                  </a:extLst>
                </a:hlinkClick>
              </a:rPr>
              <a:t>fossil fuel</a:t>
            </a:r>
            <a:r>
              <a:rPr lang="en-US" sz="2400">
                <a:solidFill>
                  <a:schemeClr val="dk1"/>
                </a:solidFill>
                <a:latin typeface="Cambria"/>
                <a:ea typeface="Cambria"/>
                <a:cs typeface="Cambria"/>
                <a:sym typeface="Cambria"/>
              </a:rPr>
              <a:t>.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3"/>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Matter Cycles Through Ecosystems </a:t>
            </a:r>
            <a:br>
              <a:rPr lang="en-US">
                <a:solidFill>
                  <a:srgbClr val="F2A900"/>
                </a:solidFill>
                <a:latin typeface="Cambria"/>
                <a:ea typeface="Cambria"/>
                <a:cs typeface="Cambria"/>
                <a:sym typeface="Cambria"/>
              </a:rPr>
            </a:br>
            <a:r>
              <a:rPr lang="en-US">
                <a:solidFill>
                  <a:srgbClr val="00B050"/>
                </a:solidFill>
                <a:latin typeface="Cambria"/>
                <a:ea typeface="Cambria"/>
                <a:cs typeface="Cambria"/>
                <a:sym typeface="Cambria"/>
              </a:rPr>
              <a:t>Scale Proportion and Quantity</a:t>
            </a:r>
            <a:endParaRPr/>
          </a:p>
        </p:txBody>
      </p:sp>
      <p:sp>
        <p:nvSpPr>
          <p:cNvPr id="93" name="Google Shape;93;p13"/>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94" name="Google Shape;94;p13"/>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95" name="Google Shape;95;p13"/>
          <p:cNvSpPr/>
          <p:nvPr/>
        </p:nvSpPr>
        <p:spPr>
          <a:xfrm>
            <a:off x="457200" y="2375638"/>
            <a:ext cx="8099542" cy="230832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Legumes are often planted and harvested as crops. When this happens, the plants are not left to decompose into the soil. How does removing the legumes from the ecosystem affect the nitrogen cycle? </a:t>
            </a:r>
            <a:endParaRPr/>
          </a:p>
        </p:txBody>
      </p:sp>
      <p:sp>
        <p:nvSpPr>
          <p:cNvPr id="96" name="Google Shape;96;p13"/>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pic>
        <p:nvPicPr>
          <p:cNvPr descr="A drawing of a person&#10;&#10;Description automatically generated" id="97" name="Google Shape;97;p13"/>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4"/>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Matter Cycles Through Ecosystems </a:t>
            </a:r>
            <a:br>
              <a:rPr lang="en-US">
                <a:solidFill>
                  <a:srgbClr val="F2A900"/>
                </a:solidFill>
                <a:latin typeface="Cambria"/>
                <a:ea typeface="Cambria"/>
                <a:cs typeface="Cambria"/>
                <a:sym typeface="Cambria"/>
              </a:rPr>
            </a:br>
            <a:endParaRPr>
              <a:solidFill>
                <a:srgbClr val="00B050"/>
              </a:solidFill>
              <a:latin typeface="Cambria"/>
              <a:ea typeface="Cambria"/>
              <a:cs typeface="Cambria"/>
              <a:sym typeface="Cambria"/>
            </a:endParaRPr>
          </a:p>
        </p:txBody>
      </p:sp>
      <p:sp>
        <p:nvSpPr>
          <p:cNvPr id="105" name="Google Shape;105;p1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06" name="Google Shape;106;p14"/>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07" name="Google Shape;107;p14"/>
          <p:cNvSpPr/>
          <p:nvPr/>
        </p:nvSpPr>
        <p:spPr>
          <a:xfrm>
            <a:off x="457200" y="2375638"/>
            <a:ext cx="8099542" cy="193899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EXPLAIN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How do the hydrologic cycle and the different biogeochemical cycles relate to one another? How can a change in one cycle affect all of the other cycles?</a:t>
            </a:r>
            <a:endParaRPr/>
          </a:p>
        </p:txBody>
      </p:sp>
      <p:sp>
        <p:nvSpPr>
          <p:cNvPr id="108" name="Google Shape;108;p14"/>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pic>
        <p:nvPicPr>
          <p:cNvPr descr="A drawing of a person&#10;&#10;Description automatically generated" id="109" name="Google Shape;109;p14"/>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5"/>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Human Impact on Earth's Cycles</a:t>
            </a:r>
            <a:endParaRPr>
              <a:solidFill>
                <a:srgbClr val="00B050"/>
              </a:solidFill>
              <a:latin typeface="Cambria"/>
              <a:ea typeface="Cambria"/>
              <a:cs typeface="Cambria"/>
              <a:sym typeface="Cambria"/>
            </a:endParaRPr>
          </a:p>
        </p:txBody>
      </p:sp>
      <p:sp>
        <p:nvSpPr>
          <p:cNvPr id="117" name="Google Shape;117;p1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18" name="Google Shape;118;p15"/>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19" name="Google Shape;119;p15"/>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pic>
        <p:nvPicPr>
          <p:cNvPr id="120" name="Google Shape;120;p15"/>
          <p:cNvPicPr preferRelativeResize="0"/>
          <p:nvPr/>
        </p:nvPicPr>
        <p:blipFill rotWithShape="1">
          <a:blip r:embed="rId3">
            <a:alphaModFix/>
          </a:blip>
          <a:srcRect b="0" l="0" r="0" t="0"/>
          <a:stretch/>
        </p:blipFill>
        <p:spPr>
          <a:xfrm>
            <a:off x="287867" y="1534975"/>
            <a:ext cx="5433391" cy="4075043"/>
          </a:xfrm>
          <a:prstGeom prst="rect">
            <a:avLst/>
          </a:prstGeom>
          <a:noFill/>
          <a:ln>
            <a:noFill/>
          </a:ln>
        </p:spPr>
      </p:pic>
      <p:sp>
        <p:nvSpPr>
          <p:cNvPr id="121" name="Google Shape;121;p15"/>
          <p:cNvSpPr txBox="1"/>
          <p:nvPr/>
        </p:nvSpPr>
        <p:spPr>
          <a:xfrm>
            <a:off x="5910470" y="1720840"/>
            <a:ext cx="2962596" cy="34163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What effect did the human population have on Easter Island? </a:t>
            </a:r>
            <a:br>
              <a:rPr b="1" lang="en-US" sz="2400">
                <a:solidFill>
                  <a:schemeClr val="dk1"/>
                </a:solidFill>
                <a:latin typeface="Cambria"/>
                <a:ea typeface="Cambria"/>
                <a:cs typeface="Cambria"/>
                <a:sym typeface="Cambria"/>
              </a:rPr>
            </a:br>
            <a:br>
              <a:rPr b="1" lang="en-US" sz="2400">
                <a:solidFill>
                  <a:schemeClr val="dk1"/>
                </a:solidFill>
                <a:latin typeface="Cambria"/>
                <a:ea typeface="Cambria"/>
                <a:cs typeface="Cambria"/>
                <a:sym typeface="Cambria"/>
              </a:rPr>
            </a:br>
            <a:r>
              <a:rPr b="1" lang="en-US" sz="2400">
                <a:solidFill>
                  <a:schemeClr val="dk1"/>
                </a:solidFill>
                <a:latin typeface="Cambria"/>
                <a:ea typeface="Cambria"/>
                <a:cs typeface="Cambria"/>
                <a:sym typeface="Cambria"/>
              </a:rPr>
              <a:t>How did they change the island's natural cycling of matter and energy?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6"/>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Human Impact on Earth's Cycles</a:t>
            </a:r>
            <a:endParaRPr>
              <a:solidFill>
                <a:srgbClr val="00B050"/>
              </a:solidFill>
              <a:latin typeface="Cambria"/>
              <a:ea typeface="Cambria"/>
              <a:cs typeface="Cambria"/>
              <a:sym typeface="Cambria"/>
            </a:endParaRPr>
          </a:p>
        </p:txBody>
      </p:sp>
      <p:sp>
        <p:nvSpPr>
          <p:cNvPr id="129" name="Google Shape;129;p1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30" name="Google Shape;130;p16"/>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31" name="Google Shape;131;p16"/>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sp>
        <p:nvSpPr>
          <p:cNvPr id="132" name="Google Shape;132;p16"/>
          <p:cNvSpPr txBox="1"/>
          <p:nvPr/>
        </p:nvSpPr>
        <p:spPr>
          <a:xfrm>
            <a:off x="4685266" y="1696861"/>
            <a:ext cx="4170867" cy="4154984"/>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Without human activity, the cycling of carbon, phosphorus, and nitrogen in the  Earth system would be in a relatively steady state.</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The most common air pollution comes from the waste products produced by burning fossil fuels.</a:t>
            </a:r>
            <a:endParaRPr/>
          </a:p>
        </p:txBody>
      </p:sp>
      <p:pic>
        <p:nvPicPr>
          <p:cNvPr id="133" name="Google Shape;133;p16"/>
          <p:cNvPicPr preferRelativeResize="0"/>
          <p:nvPr/>
        </p:nvPicPr>
        <p:blipFill rotWithShape="1">
          <a:blip r:embed="rId3">
            <a:alphaModFix/>
          </a:blip>
          <a:srcRect b="0" l="0" r="0" t="0"/>
          <a:stretch/>
        </p:blipFill>
        <p:spPr>
          <a:xfrm>
            <a:off x="230296" y="2194829"/>
            <a:ext cx="4212065" cy="315904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HMH_PPT_TemplateF">
  <a:themeElements>
    <a:clrScheme name="HMH">
      <a:dk1>
        <a:srgbClr val="54585A"/>
      </a:dk1>
      <a:lt1>
        <a:srgbClr val="FFFFFF"/>
      </a:lt1>
      <a:dk2>
        <a:srgbClr val="F2A900"/>
      </a:dk2>
      <a:lt2>
        <a:srgbClr val="898D8D"/>
      </a:lt2>
      <a:accent1>
        <a:srgbClr val="6F83C1"/>
      </a:accent1>
      <a:accent2>
        <a:srgbClr val="CE3D95"/>
      </a:accent2>
      <a:accent3>
        <a:srgbClr val="00A8C8"/>
      </a:accent3>
      <a:accent4>
        <a:srgbClr val="EF4E45"/>
      </a:accent4>
      <a:accent5>
        <a:srgbClr val="B2B935"/>
      </a:accent5>
      <a:accent6>
        <a:srgbClr val="ED2C67"/>
      </a:accent6>
      <a:hlink>
        <a:srgbClr val="F48132"/>
      </a:hlink>
      <a:folHlink>
        <a:srgbClr val="72BE4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